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.xml.rels" ContentType="application/vnd.openxmlformats-package.relationships+xml"/>
  <Override PartName="/ppt/notesSlides/notesSlide68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13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98.png" ContentType="image/png"/>
  <Override PartName="/ppt/media/image97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8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95.png" ContentType="image/png"/>
  <Override PartName="/ppt/media/image76.png" ContentType="image/png"/>
  <Override PartName="/ppt/media/image93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59.png" ContentType="image/png"/>
  <Override PartName="/ppt/media/image58.jpeg" ContentType="image/jpeg"/>
  <Override PartName="/ppt/media/image57.jpeg" ContentType="image/jpeg"/>
  <Override PartName="/ppt/media/image56.jpeg" ContentType="image/jpeg"/>
  <Override PartName="/ppt/media/image60.png" ContentType="image/png"/>
  <Override PartName="/ppt/media/image53.jpeg" ContentType="image/jpeg"/>
  <Override PartName="/ppt/media/image86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89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87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96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94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<Relationship Id="rId76" Type="http://schemas.openxmlformats.org/officeDocument/2006/relationships/slide" Target="slides/slide61.xml"/><Relationship Id="rId77" Type="http://schemas.openxmlformats.org/officeDocument/2006/relationships/slide" Target="slides/slide62.xml"/><Relationship Id="rId78" Type="http://schemas.openxmlformats.org/officeDocument/2006/relationships/slide" Target="slides/slide63.xml"/><Relationship Id="rId79" Type="http://schemas.openxmlformats.org/officeDocument/2006/relationships/slide" Target="slides/slide64.xml"/><Relationship Id="rId80" Type="http://schemas.openxmlformats.org/officeDocument/2006/relationships/slide" Target="slides/slide65.xml"/><Relationship Id="rId81" Type="http://schemas.openxmlformats.org/officeDocument/2006/relationships/slide" Target="slides/slide66.xml"/><Relationship Id="rId82" Type="http://schemas.openxmlformats.org/officeDocument/2006/relationships/slide" Target="slides/slide67.xml"/><Relationship Id="rId83" Type="http://schemas.openxmlformats.org/officeDocument/2006/relationships/slide" Target="slides/slide6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Cliquez pour modifier le format des notes</a:t>
            </a:r>
            <a:endParaRPr/>
          </a:p>
        </p:txBody>
      </p:sp>
      <p:sp>
        <p:nvSpPr>
          <p:cNvPr id="51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fr-FR" sz="1400">
                <a:latin typeface="Times New Roman"/>
              </a:rPr>
              <a:t>&lt;en-tête&gt;</a:t>
            </a:r>
            <a:endParaRPr/>
          </a:p>
        </p:txBody>
      </p:sp>
      <p:sp>
        <p:nvSpPr>
          <p:cNvPr id="51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fr-FR" sz="1400">
                <a:latin typeface="Times New Roman"/>
              </a:rPr>
              <a:t>&lt;date/heure&gt;</a:t>
            </a:r>
            <a:endParaRPr/>
          </a:p>
        </p:txBody>
      </p:sp>
      <p:sp>
        <p:nvSpPr>
          <p:cNvPr id="51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fr-FR" sz="1400">
                <a:latin typeface="Times New Roman"/>
              </a:rPr>
              <a:t>&lt;pied de page&gt;</a:t>
            </a:r>
            <a:endParaRPr/>
          </a:p>
        </p:txBody>
      </p:sp>
      <p:sp>
        <p:nvSpPr>
          <p:cNvPr id="51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268E18B-BF8E-459A-B949-CDB5F5C6BD37}" type="slidenum">
              <a:rPr lang="fr-FR" sz="1400">
                <a:latin typeface="Times New Roman"/>
              </a:rPr>
              <a:t>&lt;numéro&gt;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68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Vcc c'est l'alimentation électrique +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Vcc is power, positive</a:t>
            </a:r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68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Trig</a:t>
            </a:r>
            <a:endParaRPr/>
          </a:p>
          <a:p>
            <a:r>
              <a:rPr lang="fr-FR" sz="2000">
                <a:latin typeface="Arial"/>
              </a:rPr>
              <a:t>Pour « trigger », gâchette (d'arme) ou le verbe déclencher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Comme on le verra dans le programme, ce sont des fils qui seront connectés sur des pins de sortie OUTPUT  (de l'arduino)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lang="fr-FR" sz="2000">
                <a:latin typeface="Arial"/>
              </a:rPr>
              <a:t>Trig for trigger, I guess its for sending the ultrasounds (I cant read specs). They will be connected to OUTPUT sockets</a:t>
            </a:r>
            <a:endParaRPr/>
          </a:p>
          <a:p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68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Echo est le pin qui sera lu par le programme.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Comme le capteur envoie et reçois des ultra sons pour mesurer la distance, si rien n'est lu sur un pin ECHO alors il y a un probleme</a:t>
            </a:r>
            <a:endParaRPr/>
          </a:p>
          <a:p>
            <a:endParaRPr/>
          </a:p>
          <a:p>
            <a:endParaRPr/>
          </a:p>
          <a:p>
            <a:r>
              <a:rPr lang="fr-FR" sz="2000">
                <a:latin typeface="Arial"/>
              </a:rPr>
              <a:t>Echo is the pin that will be read by the program.</a:t>
            </a:r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68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Gnd signifie « ground », la terre. Le pole -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GND is for ground, the negative 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68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Expliquer aux enfants que le qqchose, c'est de l'énergie.</a:t>
            </a:r>
            <a:endParaRPr/>
          </a:p>
          <a:p>
            <a:r>
              <a:rPr lang="fr-FR" sz="2000">
                <a:latin typeface="Arial"/>
              </a:rPr>
              <a:t>Lumineuse, cinétique (mouvement)</a:t>
            </a:r>
            <a:endParaRPr/>
          </a:p>
          <a:p>
            <a:endParaRPr/>
          </a:p>
          <a:p>
            <a:endParaRPr/>
          </a:p>
          <a:p>
            <a:r>
              <a:rPr lang="fr-FR" sz="2000">
                <a:latin typeface="Arial"/>
              </a:rPr>
              <a:t>Explain the kids that 'something' is energy</a:t>
            </a:r>
            <a:endParaRPr/>
          </a:p>
          <a:p>
            <a:r>
              <a:rPr lang="fr-FR" sz="2000">
                <a:latin typeface="Arial"/>
              </a:rPr>
              <a:t>Light energy</a:t>
            </a:r>
            <a:endParaRPr/>
          </a:p>
          <a:p>
            <a:r>
              <a:rPr lang="fr-FR" sz="2000">
                <a:latin typeface="Arial"/>
              </a:rPr>
              <a:t>Cinematic energy</a:t>
            </a:r>
            <a:endParaRPr/>
          </a:p>
          <a:p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032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A mettre dans le pin 12 et sur la même ligne de la planche à pain</a:t>
            </a:r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032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Bine mettre les deux pattes du buzzer sur la même ligne que les jumpers 3 et 4 </a:t>
            </a:r>
            <a:endParaRPr/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6560" cy="481032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Pour me contacter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wadael@gmail.com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Ou @wadael sur twitter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Ou https://fr.linkedin.com/in/jeromebaton</a:t>
            </a:r>
            <a:endParaRPr/>
          </a:p>
          <a:p>
            <a:endParaRPr/>
          </a:p>
          <a:p>
            <a:endParaRPr/>
          </a:p>
          <a:p>
            <a:r>
              <a:rPr lang="fr-FR" sz="2000">
                <a:latin typeface="Arial"/>
              </a:rPr>
              <a:t>Je suis basé sur la région parisienne 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5.png"/><Relationship Id="rId3" Type="http://schemas.openxmlformats.org/officeDocument/2006/relationships/image" Target="../media/image36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9.png"/><Relationship Id="rId3" Type="http://schemas.openxmlformats.org/officeDocument/2006/relationships/image" Target="../media/image4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9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360" y="86760"/>
            <a:ext cx="4872960" cy="171252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106920" y="6356520"/>
            <a:ext cx="2891160" cy="36072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stomShape 2"/>
          <p:cNvSpPr/>
          <p:nvPr/>
        </p:nvSpPr>
        <p:spPr>
          <a:xfrm>
            <a:off x="3459960" y="6355440"/>
            <a:ext cx="252468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5932800" y="6355440"/>
            <a:ext cx="1882440" cy="360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@Devoxx4Kids</a:t>
            </a:r>
            <a:endParaRPr/>
          </a:p>
        </p:txBody>
      </p:sp>
      <p:sp>
        <p:nvSpPr>
          <p:cNvPr id="5" name="CustomShape 4"/>
          <p:cNvSpPr/>
          <p:nvPr/>
        </p:nvSpPr>
        <p:spPr>
          <a:xfrm>
            <a:off x="91800" y="6355440"/>
            <a:ext cx="3336480" cy="360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facebook.com/Devoxx4Kids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357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58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35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396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97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39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435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436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43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474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475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47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43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44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83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122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12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162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16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01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40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2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79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29400" cy="746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457200" y="6356520"/>
            <a:ext cx="2439360" cy="360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18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120" cy="389520"/>
          </a:xfrm>
          <a:prstGeom prst="rect">
            <a:avLst/>
          </a:prstGeom>
          <a:ln>
            <a:noFill/>
          </a:ln>
        </p:spPr>
      </p:pic>
      <p:sp>
        <p:nvSpPr>
          <p:cNvPr id="31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4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4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8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6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00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6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6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6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6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6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6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6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6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6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6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6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6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6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6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6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6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6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6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6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685800" y="2130480"/>
            <a:ext cx="7768080" cy="146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DejaVu Sans"/>
              </a:rPr>
              <a:t>Create a musical instrument with Arduino</a:t>
            </a:r>
            <a:endParaRPr/>
          </a:p>
        </p:txBody>
      </p:sp>
      <p:sp>
        <p:nvSpPr>
          <p:cNvPr id="518" name="CustomShape 2"/>
          <p:cNvSpPr/>
          <p:nvPr/>
        </p:nvSpPr>
        <p:spPr>
          <a:xfrm>
            <a:off x="1371600" y="3886200"/>
            <a:ext cx="6396480" cy="1748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8b8b8b"/>
                </a:solidFill>
                <a:latin typeface="DejaVu Sans"/>
              </a:rPr>
              <a:t>Some sensors and a little imagination !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fr-FR" sz="1600">
                <a:solidFill>
                  <a:srgbClr val="8b8b8b"/>
                </a:solidFill>
                <a:latin typeface="DejaVu Sans"/>
              </a:rPr>
              <a:t>Jérôme Baton, wadael@gmail.com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result</a:t>
            </a:r>
            <a:endParaRPr/>
          </a:p>
        </p:txBody>
      </p:sp>
      <p:sp>
        <p:nvSpPr>
          <p:cNvPr id="543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Ok, its not really the Arduino that will play the music. By design it is not capable of playing music.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So we will add a buzzer :) ! (piezzo)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result</a:t>
            </a:r>
            <a:endParaRPr/>
          </a:p>
        </p:txBody>
      </p:sp>
      <p:sp>
        <p:nvSpPr>
          <p:cNvPr id="545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Ok, its not really the Arduino that will play the music. By design it is not capable of playing music.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So we will add a buzzer :) ! (piezzo)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When you will put your hand in front of the sensor, the Arduino board will buzz the corresponding key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A buzzer looks like that --&gt;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</p:txBody>
      </p:sp>
      <p:pic>
        <p:nvPicPr>
          <p:cNvPr id="5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64280" y="4536000"/>
            <a:ext cx="996840" cy="102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result</a:t>
            </a:r>
            <a:endParaRPr/>
          </a:p>
        </p:txBody>
      </p:sp>
      <p:sp>
        <p:nvSpPr>
          <p:cNvPr id="548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Ok, its not really the Arduino that will play the music. By design it is not capable of playing music.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So we will add a buzzer :) ! (piezzo)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When you will put your hand in front of the sensor, the Arduino board will buzz the corresponding key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A buzzer looks like that --&gt;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Also the keys will be sent to the console (do you know Serial.print?)</a:t>
            </a:r>
            <a:endParaRPr/>
          </a:p>
        </p:txBody>
      </p:sp>
      <p:pic>
        <p:nvPicPr>
          <p:cNvPr id="5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64280" y="4536000"/>
            <a:ext cx="996840" cy="102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2681280" y="27432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3600">
                <a:latin typeface="Calibri"/>
              </a:rPr>
              <a:t>The result that you will get today</a:t>
            </a:r>
            <a:r>
              <a:rPr lang="fr-FR" sz="3600">
                <a:latin typeface="Calibri"/>
              </a:rPr>
              <a:t>	</a:t>
            </a:r>
            <a:endParaRPr/>
          </a:p>
        </p:txBody>
      </p:sp>
      <p:sp>
        <p:nvSpPr>
          <p:cNvPr id="551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Will be </a:t>
            </a:r>
            <a:r>
              <a:rPr b="1" lang="fr-FR" sz="2800" u="sng">
                <a:latin typeface="Calibri"/>
              </a:rPr>
              <a:t>one</a:t>
            </a:r>
            <a:r>
              <a:rPr lang="fr-FR" sz="2800">
                <a:latin typeface="Calibri"/>
              </a:rPr>
              <a:t> possible result 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You'll can change the setup to do something else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Hack, dicover, collaborate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Make it better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Don't be afraid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Learn, share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parts </a:t>
            </a:r>
            <a:r>
              <a:rPr lang="fr-FR" sz="4000">
                <a:latin typeface="Calibri"/>
              </a:rPr>
              <a:t>(1/2)</a:t>
            </a:r>
            <a:endParaRPr/>
          </a:p>
        </p:txBody>
      </p:sp>
      <p:sp>
        <p:nvSpPr>
          <p:cNvPr id="553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As the setup is quite simple, only a few parts will be necessary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 u="sng">
                <a:latin typeface="Calibri"/>
              </a:rPr>
              <a:t>Parts from the starter kit :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Arduino Uno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breadboard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Wires (red is +, black is -)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Pins 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Jumper wires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USB cable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parts </a:t>
            </a:r>
            <a:r>
              <a:rPr lang="fr-FR" sz="4000">
                <a:latin typeface="Calibri"/>
              </a:rPr>
              <a:t>(2/2)</a:t>
            </a:r>
            <a:endParaRPr/>
          </a:p>
        </p:txBody>
      </p:sp>
      <p:sp>
        <p:nvSpPr>
          <p:cNvPr id="555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 u="sng">
                <a:latin typeface="Calibri"/>
              </a:rPr>
              <a:t>Additionnal parts :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4 sensors (reference HC-SR04) (the same used to create robots)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MORE wires (4 x 4 colours)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thus 16 wires ! 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HC-SR04 sensor</a:t>
            </a:r>
            <a:endParaRPr/>
          </a:p>
        </p:txBody>
      </p:sp>
      <p:pic>
        <p:nvPicPr>
          <p:cNvPr id="557" name="" descr=""/>
          <p:cNvPicPr/>
          <p:nvPr/>
        </p:nvPicPr>
        <p:blipFill>
          <a:blip r:embed="rId1"/>
          <a:stretch>
            <a:fillRect/>
          </a:stretch>
        </p:blipFill>
        <p:spPr>
          <a:xfrm rot="21563400">
            <a:off x="469440" y="2639880"/>
            <a:ext cx="4011840" cy="2398680"/>
          </a:xfrm>
          <a:prstGeom prst="rect">
            <a:avLst/>
          </a:prstGeom>
          <a:ln>
            <a:noFill/>
          </a:ln>
        </p:spPr>
      </p:pic>
      <p:sp>
        <p:nvSpPr>
          <p:cNvPr id="558" name="CustomShape 2"/>
          <p:cNvSpPr/>
          <p:nvPr/>
        </p:nvSpPr>
        <p:spPr>
          <a:xfrm>
            <a:off x="4674240" y="1600200"/>
            <a:ext cx="401184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Calibri"/>
              </a:rPr>
              <a:t>Sends/receives ultra-sounds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Calibri"/>
              </a:rPr>
              <a:t>Four are needed for the project.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1300">
                <a:latin typeface="Calibri"/>
              </a:rPr>
              <a:t>In fact, it measures distances by measuring the time used by the ultra-sounds t sends to come back.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wires</a:t>
            </a:r>
            <a:endParaRPr/>
          </a:p>
        </p:txBody>
      </p:sp>
      <p:sp>
        <p:nvSpPr>
          <p:cNvPr id="560" name="CustomShape 2"/>
          <p:cNvSpPr/>
          <p:nvPr/>
        </p:nvSpPr>
        <p:spPr>
          <a:xfrm>
            <a:off x="4674240" y="1600200"/>
            <a:ext cx="4011840" cy="2283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600">
                <a:latin typeface="Calibri"/>
              </a:rPr>
              <a:t>I used those wires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600">
                <a:latin typeface="Calibri"/>
              </a:rPr>
              <a:t>They need pins like this to connect into the sockets of the Arduino</a:t>
            </a:r>
            <a:endParaRPr/>
          </a:p>
        </p:txBody>
      </p:sp>
      <p:pic>
        <p:nvPicPr>
          <p:cNvPr id="56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0" y="1800000"/>
            <a:ext cx="4028040" cy="3380040"/>
          </a:xfrm>
          <a:prstGeom prst="rect">
            <a:avLst/>
          </a:prstGeom>
          <a:ln>
            <a:noFill/>
          </a:ln>
        </p:spPr>
      </p:pic>
      <p:pic>
        <p:nvPicPr>
          <p:cNvPr id="56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64000" y="4392000"/>
            <a:ext cx="3596400" cy="175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CustomShape 2"/>
          <p:cNvSpPr/>
          <p:nvPr/>
        </p:nvSpPr>
        <p:spPr>
          <a:xfrm>
            <a:off x="457200" y="1600200"/>
            <a:ext cx="4011840" cy="452160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CustomShape 3"/>
          <p:cNvSpPr/>
          <p:nvPr/>
        </p:nvSpPr>
        <p:spPr>
          <a:xfrm>
            <a:off x="4674240" y="1600200"/>
            <a:ext cx="4011840" cy="45216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CustomShape 4"/>
          <p:cNvSpPr/>
          <p:nvPr/>
        </p:nvSpPr>
        <p:spPr>
          <a:xfrm>
            <a:off x="2681280" y="219600"/>
            <a:ext cx="6001200" cy="5805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3200">
                <a:latin typeface="Arial"/>
              </a:rPr>
              <a:t>Let's start !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The result will be</a:t>
            </a:r>
            <a:endParaRPr/>
          </a:p>
        </p:txBody>
      </p:sp>
      <p:pic>
        <p:nvPicPr>
          <p:cNvPr id="5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 sz="3600">
                <a:solidFill>
                  <a:srgbClr val="000000"/>
                </a:solidFill>
                <a:latin typeface="DejaVu Sans"/>
              </a:rPr>
              <a:t>Arduino ?? </a:t>
            </a:r>
            <a:endParaRPr/>
          </a:p>
          <a:p>
            <a:r>
              <a:rPr lang="fr-FR" sz="3600">
                <a:solidFill>
                  <a:srgbClr val="000000"/>
                </a:solidFill>
                <a:latin typeface="DejaVu Sans"/>
              </a:rPr>
              <a:t>What is it ?</a:t>
            </a:r>
            <a:endParaRPr/>
          </a:p>
        </p:txBody>
      </p:sp>
      <p:sp>
        <p:nvSpPr>
          <p:cNvPr id="520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It's a lille blue card with a chip into you can put YOUR program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It has PINS for connecting electronic parts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There is two categories of parts 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Sensors (temperature, luminosity, …)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Actuators, like LEDs, motors, etc ... </a:t>
            </a:r>
            <a:endParaRPr/>
          </a:p>
        </p:txBody>
      </p:sp>
      <p:sp>
        <p:nvSpPr>
          <p:cNvPr id="521" name="CustomShape 3"/>
          <p:cNvSpPr/>
          <p:nvPr/>
        </p:nvSpPr>
        <p:spPr>
          <a:xfrm>
            <a:off x="6553080" y="6356520"/>
            <a:ext cx="1215000" cy="36072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CustomShape 4"/>
          <p:cNvSpPr/>
          <p:nvPr/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</p:sp>
      <p:sp>
        <p:nvSpPr>
          <p:cNvPr id="573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Wiring a sensor</a:t>
            </a:r>
            <a:endParaRPr/>
          </a:p>
        </p:txBody>
      </p:sp>
      <p:pic>
        <p:nvPicPr>
          <p:cNvPr id="5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6840" y="2254680"/>
            <a:ext cx="4014000" cy="2675160"/>
          </a:xfrm>
          <a:prstGeom prst="rect">
            <a:avLst/>
          </a:prstGeom>
          <a:ln>
            <a:noFill/>
          </a:ln>
        </p:spPr>
      </p:pic>
      <p:sp>
        <p:nvSpPr>
          <p:cNvPr id="575" name="CustomShape 4"/>
          <p:cNvSpPr/>
          <p:nvPr/>
        </p:nvSpPr>
        <p:spPr>
          <a:xfrm>
            <a:off x="4674240" y="1604520"/>
            <a:ext cx="4014000" cy="189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Hey, dont plug a USB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LOL :)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 </a:t>
            </a:r>
            <a:r>
              <a:rPr lang="fr-FR" sz="2200">
                <a:latin typeface="Arial"/>
              </a:rPr>
              <a:t>We'll need four wires of different colors. I used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 </a:t>
            </a:r>
            <a:r>
              <a:rPr lang="fr-FR" sz="2200">
                <a:latin typeface="Arial"/>
              </a:rPr>
              <a:t>Red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Orange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Jaune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and Maroon</a:t>
            </a:r>
            <a:endParaRPr/>
          </a:p>
        </p:txBody>
      </p:sp>
      <p:sp>
        <p:nvSpPr>
          <p:cNvPr id="576" name="CustomShape 5"/>
          <p:cNvSpPr/>
          <p:nvPr/>
        </p:nvSpPr>
        <p:spPr>
          <a:xfrm>
            <a:off x="2304000" y="5328000"/>
            <a:ext cx="5830560" cy="600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Colors are not important (except the red), what's important is to have four sets of four different colors </a:t>
            </a:r>
            <a:endParaRPr/>
          </a:p>
          <a:p>
            <a:r>
              <a:rPr lang="fr-FR">
                <a:latin typeface="Arial"/>
              </a:rPr>
              <a:t>(16 wires)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           </a:t>
            </a:r>
            <a:r>
              <a:rPr lang="fr-FR" sz="4400">
                <a:latin typeface="Arial"/>
              </a:rPr>
              <a:t>Red on « Vcc »</a:t>
            </a:r>
            <a:endParaRPr/>
          </a:p>
        </p:txBody>
      </p:sp>
      <p:pic>
        <p:nvPicPr>
          <p:cNvPr id="5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  <p:sp>
        <p:nvSpPr>
          <p:cNvPr id="581" name="CustomShape 4"/>
          <p:cNvSpPr/>
          <p:nvPr/>
        </p:nvSpPr>
        <p:spPr>
          <a:xfrm>
            <a:off x="792000" y="5904000"/>
            <a:ext cx="80744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Apply the tradition to use a red wire for +positive 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           </a:t>
            </a:r>
            <a:r>
              <a:rPr lang="fr-FR" sz="4400">
                <a:latin typeface="Arial"/>
              </a:rPr>
              <a:t>Orange on « Trig »</a:t>
            </a:r>
            <a:endParaRPr/>
          </a:p>
        </p:txBody>
      </p:sp>
      <p:pic>
        <p:nvPicPr>
          <p:cNvPr id="5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Yellow on « Echo »</a:t>
            </a:r>
            <a:endParaRPr/>
          </a:p>
        </p:txBody>
      </p:sp>
      <p:pic>
        <p:nvPicPr>
          <p:cNvPr id="5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Maroon on « Gnd »</a:t>
            </a:r>
            <a:endParaRPr/>
          </a:p>
        </p:txBody>
      </p:sp>
      <p:pic>
        <p:nvPicPr>
          <p:cNvPr id="5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CustomShape 3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Well Done !</a:t>
            </a:r>
            <a:endParaRPr/>
          </a:p>
        </p:txBody>
      </p:sp>
      <p:sp>
        <p:nvSpPr>
          <p:cNvPr id="597" name="CustomShape 4"/>
          <p:cNvSpPr/>
          <p:nvPr/>
        </p:nvSpPr>
        <p:spPr>
          <a:xfrm>
            <a:off x="720000" y="1604520"/>
            <a:ext cx="7991280" cy="770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Remember you need four ? :)</a:t>
            </a:r>
            <a:endParaRPr/>
          </a:p>
        </p:txBody>
      </p:sp>
      <p:sp>
        <p:nvSpPr>
          <p:cNvPr id="598" name="CustomShape 5"/>
          <p:cNvSpPr/>
          <p:nvPr/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>
            <a:noFill/>
          </a:ln>
        </p:spPr>
      </p:sp>
      <p:pic>
        <p:nvPicPr>
          <p:cNvPr id="5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02120" y="2304000"/>
            <a:ext cx="6185160" cy="377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Here is what we have</a:t>
            </a:r>
            <a:endParaRPr/>
          </a:p>
        </p:txBody>
      </p:sp>
      <p:pic>
        <p:nvPicPr>
          <p:cNvPr id="60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  <p:sp>
        <p:nvSpPr>
          <p:cNvPr id="603" name="CustomShape 3"/>
          <p:cNvSpPr/>
          <p:nvPr/>
        </p:nvSpPr>
        <p:spPr>
          <a:xfrm>
            <a:off x="1584000" y="5832000"/>
            <a:ext cx="5974200" cy="34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Its all the parts we will use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It's gonna connect</a:t>
            </a:r>
            <a:endParaRPr/>
          </a:p>
        </p:txBody>
      </p:sp>
      <p:sp>
        <p:nvSpPr>
          <p:cNvPr id="605" name="CustomShape 2"/>
          <p:cNvSpPr/>
          <p:nvPr/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We will start with the yellow wires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For each sensor, we will connect the yellow wire in the corresponding socket.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First goes into socket 4, second in socket 5 (S5), third in S6, fourth in S7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2800">
                <a:latin typeface="Arial"/>
              </a:rPr>
              <a:t>Let's do it one sensor after another, </a:t>
            </a:r>
            <a:endParaRPr/>
          </a:p>
          <a:p>
            <a:pPr algn="r">
              <a:lnSpc>
                <a:spcPct val="100000"/>
              </a:lnSpc>
            </a:pPr>
            <a:r>
              <a:rPr lang="fr-FR" sz="2800">
                <a:latin typeface="Arial"/>
              </a:rPr>
              <a:t>from left to right</a:t>
            </a:r>
            <a:endParaRPr/>
          </a:p>
        </p:txBody>
      </p:sp>
      <p:pic>
        <p:nvPicPr>
          <p:cNvPr id="6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  <p:sp>
        <p:nvSpPr>
          <p:cNvPr id="609" name="CustomShape 3"/>
          <p:cNvSpPr/>
          <p:nvPr/>
        </p:nvSpPr>
        <p:spPr>
          <a:xfrm>
            <a:off x="1656000" y="5832000"/>
            <a:ext cx="5542200" cy="34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The yellow wire of the first sensor goes into socket 4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2</a:t>
            </a:r>
            <a:r>
              <a:rPr lang="fr-FR" sz="4400" baseline="101000">
                <a:latin typeface="Arial"/>
              </a:rPr>
              <a:t>nd</a:t>
            </a:r>
            <a:r>
              <a:rPr lang="fr-FR" sz="4400">
                <a:latin typeface="Arial"/>
              </a:rPr>
              <a:t> sensor, 2</a:t>
            </a:r>
            <a:r>
              <a:rPr lang="fr-FR" sz="4400" baseline="101000">
                <a:latin typeface="Arial"/>
              </a:rPr>
              <a:t>nd</a:t>
            </a:r>
            <a:r>
              <a:rPr lang="fr-FR" sz="4400">
                <a:latin typeface="Arial"/>
              </a:rPr>
              <a:t> wire</a:t>
            </a:r>
            <a:endParaRPr/>
          </a:p>
        </p:txBody>
      </p:sp>
      <p:pic>
        <p:nvPicPr>
          <p:cNvPr id="6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  <p:sp>
        <p:nvSpPr>
          <p:cNvPr id="613" name="CustomShape 3"/>
          <p:cNvSpPr/>
          <p:nvPr/>
        </p:nvSpPr>
        <p:spPr>
          <a:xfrm>
            <a:off x="1584000" y="5688000"/>
            <a:ext cx="5902200" cy="34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Socket n°5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 sz="3200">
                <a:solidFill>
                  <a:srgbClr val="000000"/>
                </a:solidFill>
                <a:latin typeface="DejaVu Sans"/>
              </a:rPr>
              <a:t>Arduino ?? </a:t>
            </a:r>
            <a:endParaRPr/>
          </a:p>
          <a:p>
            <a:r>
              <a:rPr lang="fr-FR" sz="3200">
                <a:solidFill>
                  <a:srgbClr val="000000"/>
                </a:solidFill>
                <a:latin typeface="DejaVu Sans"/>
              </a:rPr>
              <a:t>What is it ?</a:t>
            </a:r>
            <a:endParaRPr/>
          </a:p>
        </p:txBody>
      </p:sp>
      <p:sp>
        <p:nvSpPr>
          <p:cNvPr id="524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Why two categories of parts :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Sensors convert 'something' to electrical power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Actuators convert electrical power to 'something'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Its the program that controls the parts </a:t>
            </a:r>
            <a:endParaRPr/>
          </a:p>
        </p:txBody>
      </p:sp>
      <p:sp>
        <p:nvSpPr>
          <p:cNvPr id="525" name="CustomShape 3"/>
          <p:cNvSpPr/>
          <p:nvPr/>
        </p:nvSpPr>
        <p:spPr>
          <a:xfrm>
            <a:off x="6553080" y="6356520"/>
            <a:ext cx="1215000" cy="36072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CustomShape 4"/>
          <p:cNvSpPr/>
          <p:nvPr/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3</a:t>
            </a:r>
            <a:r>
              <a:rPr lang="fr-FR" sz="4400" baseline="101000">
                <a:latin typeface="Arial"/>
              </a:rPr>
              <a:t>rd</a:t>
            </a:r>
            <a:r>
              <a:rPr lang="fr-FR" sz="4400">
                <a:latin typeface="Arial"/>
              </a:rPr>
              <a:t> sensor, 3</a:t>
            </a:r>
            <a:r>
              <a:rPr lang="fr-FR" sz="4400" baseline="101000">
                <a:latin typeface="Arial"/>
              </a:rPr>
              <a:t>rd</a:t>
            </a:r>
            <a:r>
              <a:rPr lang="fr-FR" sz="4400">
                <a:latin typeface="Arial"/>
              </a:rPr>
              <a:t> wire</a:t>
            </a:r>
            <a:endParaRPr/>
          </a:p>
        </p:txBody>
      </p:sp>
      <p:pic>
        <p:nvPicPr>
          <p:cNvPr id="6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  <p:sp>
        <p:nvSpPr>
          <p:cNvPr id="617" name="CustomShape 3"/>
          <p:cNvSpPr/>
          <p:nvPr/>
        </p:nvSpPr>
        <p:spPr>
          <a:xfrm>
            <a:off x="1584000" y="5688000"/>
            <a:ext cx="5902200" cy="34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Socket n°6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19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4</a:t>
            </a:r>
            <a:r>
              <a:rPr lang="fr-FR" sz="4400" baseline="101000">
                <a:latin typeface="Arial"/>
              </a:rPr>
              <a:t>th</a:t>
            </a:r>
            <a:r>
              <a:rPr lang="fr-FR" sz="4400">
                <a:latin typeface="Arial"/>
              </a:rPr>
              <a:t> sensor, 4</a:t>
            </a:r>
            <a:r>
              <a:rPr lang="fr-FR" sz="4400" baseline="101000">
                <a:latin typeface="Arial"/>
              </a:rPr>
              <a:t>th</a:t>
            </a:r>
            <a:r>
              <a:rPr lang="fr-FR" sz="4400">
                <a:latin typeface="Arial"/>
              </a:rPr>
              <a:t> wire</a:t>
            </a:r>
            <a:endParaRPr/>
          </a:p>
        </p:txBody>
      </p:sp>
      <p:pic>
        <p:nvPicPr>
          <p:cNvPr id="62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  <p:sp>
        <p:nvSpPr>
          <p:cNvPr id="621" name="CustomShape 3"/>
          <p:cNvSpPr/>
          <p:nvPr/>
        </p:nvSpPr>
        <p:spPr>
          <a:xfrm>
            <a:off x="1584000" y="5688000"/>
            <a:ext cx="5902200" cy="34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Socket n°7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23" name="CustomShape 2"/>
          <p:cNvSpPr/>
          <p:nvPr/>
        </p:nvSpPr>
        <p:spPr>
          <a:xfrm>
            <a:off x="457200" y="237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Good job !</a:t>
            </a:r>
            <a:endParaRPr/>
          </a:p>
        </p:txBody>
      </p:sp>
      <p:sp>
        <p:nvSpPr>
          <p:cNvPr id="624" name="CustomShape 3"/>
          <p:cNvSpPr/>
          <p:nvPr/>
        </p:nvSpPr>
        <p:spPr>
          <a:xfrm>
            <a:off x="457200" y="1604520"/>
            <a:ext cx="8253000" cy="625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Over for the yellow wires!</a:t>
            </a:r>
            <a:endParaRPr/>
          </a:p>
        </p:txBody>
      </p:sp>
      <p:pic>
        <p:nvPicPr>
          <p:cNvPr id="6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88000" y="2110680"/>
            <a:ext cx="6671880" cy="3647520"/>
          </a:xfrm>
          <a:prstGeom prst="rect">
            <a:avLst/>
          </a:prstGeom>
          <a:ln>
            <a:noFill/>
          </a:ln>
        </p:spPr>
      </p:pic>
      <p:sp>
        <p:nvSpPr>
          <p:cNvPr id="626" name="CustomShape 4"/>
          <p:cNvSpPr/>
          <p:nvPr/>
        </p:nvSpPr>
        <p:spPr>
          <a:xfrm>
            <a:off x="648000" y="5904000"/>
            <a:ext cx="6982200" cy="34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Now, the oranges !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1 in 8</a:t>
            </a:r>
            <a:endParaRPr/>
          </a:p>
        </p:txBody>
      </p:sp>
      <p:pic>
        <p:nvPicPr>
          <p:cNvPr id="6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31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2 in 9</a:t>
            </a:r>
            <a:endParaRPr/>
          </a:p>
        </p:txBody>
      </p:sp>
      <p:pic>
        <p:nvPicPr>
          <p:cNvPr id="63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34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3 in 10</a:t>
            </a:r>
            <a:endParaRPr/>
          </a:p>
        </p:txBody>
      </p:sp>
      <p:pic>
        <p:nvPicPr>
          <p:cNvPr id="6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37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4 in 11</a:t>
            </a:r>
            <a:endParaRPr/>
          </a:p>
        </p:txBody>
      </p:sp>
      <p:pic>
        <p:nvPicPr>
          <p:cNvPr id="6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Let's continue</a:t>
            </a:r>
            <a:endParaRPr/>
          </a:p>
        </p:txBody>
      </p:sp>
      <p:pic>
        <p:nvPicPr>
          <p:cNvPr id="6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43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Jumper 1</a:t>
            </a:r>
            <a:endParaRPr/>
          </a:p>
        </p:txBody>
      </p:sp>
      <p:pic>
        <p:nvPicPr>
          <p:cNvPr id="6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46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Red 1</a:t>
            </a:r>
            <a:endParaRPr/>
          </a:p>
        </p:txBody>
      </p:sp>
      <p:pic>
        <p:nvPicPr>
          <p:cNvPr id="6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DejaVu Sans"/>
              </a:rPr>
              <a:t>The project</a:t>
            </a:r>
            <a:endParaRPr/>
          </a:p>
        </p:txBody>
      </p:sp>
      <p:sp>
        <p:nvSpPr>
          <p:cNvPr id="528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Creation of a musical instrument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No need to blow air into it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Less lung-tiring and skill demanding than a trumpet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No chords either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Thus doesn't hurt the fingers</a:t>
            </a:r>
            <a:endParaRPr/>
          </a:p>
          <a:p>
            <a:pPr>
              <a:lnSpc>
                <a:spcPct val="100000"/>
              </a:lnSpc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Clearly two major advantages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Have you heard (about) Jean-Michel Jarre ? (contemporary French musician)</a:t>
            </a:r>
            <a:endParaRPr/>
          </a:p>
        </p:txBody>
      </p:sp>
      <p:sp>
        <p:nvSpPr>
          <p:cNvPr id="529" name="CustomShape 3"/>
          <p:cNvSpPr/>
          <p:nvPr/>
        </p:nvSpPr>
        <p:spPr>
          <a:xfrm>
            <a:off x="6553080" y="6356520"/>
            <a:ext cx="1215000" cy="36072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CustomShape 4"/>
          <p:cNvSpPr/>
          <p:nvPr/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49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Red 2</a:t>
            </a:r>
            <a:endParaRPr/>
          </a:p>
        </p:txBody>
      </p:sp>
      <p:pic>
        <p:nvPicPr>
          <p:cNvPr id="6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Red 3</a:t>
            </a:r>
            <a:endParaRPr/>
          </a:p>
        </p:txBody>
      </p:sp>
      <p:pic>
        <p:nvPicPr>
          <p:cNvPr id="6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55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Red 4</a:t>
            </a:r>
            <a:endParaRPr/>
          </a:p>
        </p:txBody>
      </p:sp>
      <p:pic>
        <p:nvPicPr>
          <p:cNvPr id="6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Jumper 2</a:t>
            </a:r>
            <a:endParaRPr/>
          </a:p>
        </p:txBody>
      </p:sp>
      <p:pic>
        <p:nvPicPr>
          <p:cNvPr id="6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61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Maroon 1</a:t>
            </a:r>
            <a:endParaRPr/>
          </a:p>
        </p:txBody>
      </p:sp>
      <p:pic>
        <p:nvPicPr>
          <p:cNvPr id="6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64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Maroon 2</a:t>
            </a:r>
            <a:endParaRPr/>
          </a:p>
        </p:txBody>
      </p:sp>
      <p:pic>
        <p:nvPicPr>
          <p:cNvPr id="6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67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Maroon 3</a:t>
            </a:r>
            <a:endParaRPr/>
          </a:p>
        </p:txBody>
      </p:sp>
      <p:pic>
        <p:nvPicPr>
          <p:cNvPr id="6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</p:sp>
      <p:sp>
        <p:nvSpPr>
          <p:cNvPr id="670" name="CustomShape 2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Maroon 4</a:t>
            </a:r>
            <a:endParaRPr/>
          </a:p>
        </p:txBody>
      </p:sp>
      <p:pic>
        <p:nvPicPr>
          <p:cNvPr id="6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Jumper 3</a:t>
            </a:r>
            <a:endParaRPr/>
          </a:p>
        </p:txBody>
      </p:sp>
      <p:pic>
        <p:nvPicPr>
          <p:cNvPr id="6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Jumper 4</a:t>
            </a:r>
            <a:endParaRPr/>
          </a:p>
        </p:txBody>
      </p:sp>
      <p:pic>
        <p:nvPicPr>
          <p:cNvPr id="6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project's principles</a:t>
            </a:r>
            <a:endParaRPr/>
          </a:p>
        </p:txBody>
      </p:sp>
      <p:sp>
        <p:nvSpPr>
          <p:cNvPr id="532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Not numerous and simples :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Distance sensors mesure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Its that thing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with two eyes →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(looking at you)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Cheap, around 2€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Per unit</a:t>
            </a:r>
            <a:endParaRPr/>
          </a:p>
        </p:txBody>
      </p:sp>
      <p:pic>
        <p:nvPicPr>
          <p:cNvPr id="533" name="" descr=""/>
          <p:cNvPicPr/>
          <p:nvPr/>
        </p:nvPicPr>
        <p:blipFill>
          <a:blip r:embed="rId1"/>
          <a:stretch>
            <a:fillRect/>
          </a:stretch>
        </p:blipFill>
        <p:spPr>
          <a:xfrm rot="21563400">
            <a:off x="4756680" y="3768840"/>
            <a:ext cx="4011840" cy="239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  <p:sp>
        <p:nvSpPr>
          <p:cNvPr id="686" name="CustomShape 2"/>
          <p:cNvSpPr/>
          <p:nvPr/>
        </p:nvSpPr>
        <p:spPr>
          <a:xfrm>
            <a:off x="1584000" y="5760000"/>
            <a:ext cx="60566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As we are dealing with the power wires, it means we are close to the end of the setup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9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120"/>
          </a:xfrm>
          <a:prstGeom prst="rect">
            <a:avLst/>
          </a:prstGeom>
          <a:ln>
            <a:noFill/>
          </a:ln>
        </p:spPr>
      </p:pic>
      <p:sp>
        <p:nvSpPr>
          <p:cNvPr id="693" name="CustomShape 2"/>
          <p:cNvSpPr/>
          <p:nvPr/>
        </p:nvSpPr>
        <p:spPr>
          <a:xfrm>
            <a:off x="576000" y="5832000"/>
            <a:ext cx="650016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Red wire goes into a 5V socket,</a:t>
            </a:r>
            <a:endParaRPr/>
          </a:p>
          <a:p>
            <a:r>
              <a:rPr lang="fr-FR">
                <a:latin typeface="Arial"/>
              </a:rPr>
              <a:t>Black wire goes into a GND socket</a:t>
            </a:r>
            <a:endParaRPr/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120" cy="397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</p:sp>
      <p:pic>
        <p:nvPicPr>
          <p:cNvPr id="6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8000" y="1604520"/>
            <a:ext cx="5964120" cy="3975480"/>
          </a:xfrm>
          <a:prstGeom prst="rect">
            <a:avLst/>
          </a:prstGeom>
          <a:ln>
            <a:noFill/>
          </a:ln>
        </p:spPr>
      </p:pic>
      <p:sp>
        <p:nvSpPr>
          <p:cNvPr id="698" name="CustomShape 2"/>
          <p:cNvSpPr/>
          <p:nvPr/>
        </p:nvSpPr>
        <p:spPr>
          <a:xfrm>
            <a:off x="6624000" y="504000"/>
            <a:ext cx="2375280" cy="5471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Before to connect your setup to the computer, check it.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400">
                <a:latin typeface="Arial"/>
              </a:rPr>
              <a:t>(by browsing the slides again)</a:t>
            </a:r>
            <a:endParaRPr/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project's principles</a:t>
            </a:r>
            <a:endParaRPr/>
          </a:p>
        </p:txBody>
      </p:sp>
      <p:sp>
        <p:nvSpPr>
          <p:cNvPr id="535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Not numerous and simples :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Distance sensors mesure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lang="fr-FR" sz="2800">
                <a:latin typeface="Calibri"/>
              </a:rPr>
              <a:t>The program defines distance intervals. At first, two intervals.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>
            <a:noFill/>
          </a:ln>
        </p:spPr>
      </p:sp>
      <p:sp>
        <p:nvSpPr>
          <p:cNvPr id="700" name="CustomShape 2"/>
          <p:cNvSpPr/>
          <p:nvPr/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>
            <a:noFill/>
          </a:ln>
        </p:spPr>
      </p:sp>
      <p:sp>
        <p:nvSpPr>
          <p:cNvPr id="701" name="CustomShape 3"/>
          <p:cNvSpPr/>
          <p:nvPr/>
        </p:nvSpPr>
        <p:spPr>
          <a:xfrm>
            <a:off x="457200" y="273600"/>
            <a:ext cx="822744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Is everything OK ?</a:t>
            </a:r>
            <a:endParaRPr/>
          </a:p>
        </p:txBody>
      </p:sp>
      <p:sp>
        <p:nvSpPr>
          <p:cNvPr id="702" name="CustomShape 4"/>
          <p:cNvSpPr/>
          <p:nvPr/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Well done 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Good job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Next steps need to use a computer !</a:t>
            </a:r>
            <a:endParaRPr/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457200" y="273600"/>
            <a:ext cx="822744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On the computer</a:t>
            </a:r>
            <a:endParaRPr/>
          </a:p>
        </p:txBody>
      </p:sp>
      <p:sp>
        <p:nvSpPr>
          <p:cNvPr id="704" name="CustomShape 2"/>
          <p:cNvSpPr/>
          <p:nvPr/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Launch Arduino IDE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Open the project « sketch »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Upload it to the Arduino board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If you don't already know how to do, ask the event-leaders around you for help</a:t>
            </a:r>
            <a:endParaRPr/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CustomShape 1"/>
          <p:cNvSpPr/>
          <p:nvPr/>
        </p:nvSpPr>
        <p:spPr>
          <a:xfrm>
            <a:off x="457200" y="273600"/>
            <a:ext cx="822744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Wow, what now ?</a:t>
            </a:r>
            <a:endParaRPr/>
          </a:p>
        </p:txBody>
      </p:sp>
      <p:sp>
        <p:nvSpPr>
          <p:cNvPr id="706" name="CustomShape 2"/>
          <p:cNvSpPr/>
          <p:nvPr/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Have fun playing some music 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Tweak the program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Which song do you know 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Else let the internet help you</a:t>
            </a:r>
            <a:endParaRPr/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457200" y="273600"/>
            <a:ext cx="822744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Tones without playing ?</a:t>
            </a:r>
            <a:endParaRPr/>
          </a:p>
        </p:txBody>
      </p:sp>
      <p:sp>
        <p:nvSpPr>
          <p:cNvPr id="708" name="CustomShape 2"/>
          <p:cNvSpPr/>
          <p:nvPr/>
        </p:nvSpPr>
        <p:spPr>
          <a:xfrm>
            <a:off x="457200" y="1604520"/>
            <a:ext cx="8227440" cy="3975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If you experience musical note without playing that means that your sensor are too close from one another. Put space between them.</a:t>
            </a:r>
            <a:endParaRPr/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WE WANT MORE !</a:t>
            </a:r>
            <a:endParaRPr/>
          </a:p>
        </p:txBody>
      </p:sp>
      <p:sp>
        <p:nvSpPr>
          <p:cNvPr id="710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I am sure you have a lot of ideas to modify the project and make it do even more stuff.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C'mon, lets do a little BRAINSTORMING all together to share our ideas (max 10 minutes).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I put some ideas in the next slide.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Will we have the same ideas ? </a:t>
            </a:r>
            <a:endParaRPr/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Ideas</a:t>
            </a:r>
            <a:endParaRPr/>
          </a:p>
        </p:txBody>
      </p:sp>
      <p:sp>
        <p:nvSpPr>
          <p:cNvPr id="712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More notes per sensor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Physical clues to indicates the ranges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More sensors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Add buttons to modify the length of the notes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Buttons to change the sound (like buzzer on/off)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Add lasers, LCD screen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Make the computer play the notes</a:t>
            </a:r>
            <a:endParaRPr/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ustomShape 1"/>
          <p:cNvSpPr/>
          <p:nvPr/>
        </p:nvSpPr>
        <p:spPr>
          <a:xfrm>
            <a:off x="2681280" y="219600"/>
            <a:ext cx="6001200" cy="1249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More ideas</a:t>
            </a:r>
            <a:endParaRPr/>
          </a:p>
        </p:txBody>
      </p:sp>
      <p:sp>
        <p:nvSpPr>
          <p:cNvPr id="714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Use another library to read the sensors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Allow to record a serie of notes to make it replayed over and over.</a:t>
            </a:r>
            <a:endParaRPr/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"/>
          <p:cNvSpPr/>
          <p:nvPr/>
        </p:nvSpPr>
        <p:spPr>
          <a:xfrm>
            <a:off x="457200" y="273600"/>
            <a:ext cx="8228160" cy="530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6000">
                <a:latin typeface="Arial"/>
              </a:rPr>
              <a:t>Have fun !</a:t>
            </a:r>
            <a:endParaRPr/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Photo credits</a:t>
            </a:r>
            <a:endParaRPr/>
          </a:p>
        </p:txBody>
      </p:sp>
      <p:sp>
        <p:nvSpPr>
          <p:cNvPr id="717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Jérôme Baton, 2015, www.wadael.org</a:t>
            </a:r>
            <a:endParaRPr/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project's principles</a:t>
            </a:r>
            <a:endParaRPr/>
          </a:p>
        </p:txBody>
      </p:sp>
      <p:sp>
        <p:nvSpPr>
          <p:cNvPr id="537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Not numerous and simples :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Distance sensors mesure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The program defines distance intervals. At first, two intervals.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lang="fr-FR" sz="2800">
                <a:latin typeface="Calibri"/>
              </a:rPr>
              <a:t>Each interval will represent a key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project's principles</a:t>
            </a:r>
            <a:endParaRPr/>
          </a:p>
        </p:txBody>
      </p:sp>
      <p:sp>
        <p:nvSpPr>
          <p:cNvPr id="539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Not numerous and simples :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Distance sensors mesure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The program defines distance intervals. At first, two intervals.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Each interval will represent a key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lang="fr-FR" sz="2800">
                <a:latin typeface="Calibri"/>
              </a:rPr>
              <a:t>Thus, we will have two keys per sensor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2681280" y="274680"/>
            <a:ext cx="600120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The project's principles</a:t>
            </a:r>
            <a:endParaRPr/>
          </a:p>
        </p:txBody>
      </p:sp>
      <p:sp>
        <p:nvSpPr>
          <p:cNvPr id="541" name="CustomShape 2"/>
          <p:cNvSpPr/>
          <p:nvPr/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Not numerous and simples :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Distance sensors mesure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The program defines distance intervals. At first, two intervals.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Each interval will represent a key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Thus, we will have two keys per sensor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lang="fr-FR" sz="2800">
                <a:latin typeface="Calibri"/>
              </a:rPr>
              <a:t>The first from 0 to 30 cm, the second from 30 to 60 centimeters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